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panose="020B0604020202020204" charset="-79"/>
      <p:regular r:id="rId12"/>
      <p:bold r:id="rId13"/>
    </p:embeddedFont>
    <p:embeddedFont>
      <p:font typeface="Pacifico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cd573641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cd573641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cd573641d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cd573641d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cd573641d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cd573641d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cd573641d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cd573641d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cd573641d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cd573641d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cd573641d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cd573641d_2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cd573641d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cd573641d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cd573641d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cd573641d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cd573641d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cd573641d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hamptonroadscf.org/scholarships/scholarships-at-hampton-roads-community-foundation/using-our-scholarship-portal" TargetMode="External"/><Relationship Id="rId18" Type="http://schemas.openxmlformats.org/officeDocument/2006/relationships/hyperlink" Target="https://campustours.com/" TargetMode="External"/><Relationship Id="rId26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9.png"/><Relationship Id="rId34" Type="http://schemas.openxmlformats.org/officeDocument/2006/relationships/image" Target="../media/image15.png"/><Relationship Id="rId7" Type="http://schemas.openxmlformats.org/officeDocument/2006/relationships/hyperlink" Target="https://jlvcollegecounseling.com/scholarships/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s://my.act.org/account/signin?location=https://my.act.org" TargetMode="External"/><Relationship Id="rId25" Type="http://schemas.openxmlformats.org/officeDocument/2006/relationships/hyperlink" Target="https://www.parchment.com/" TargetMode="External"/><Relationship Id="rId33" Type="http://schemas.openxmlformats.org/officeDocument/2006/relationships/hyperlink" Target="https://web3.ncaa.org/ecwr3/" TargetMode="External"/><Relationship Id="rId38" Type="http://schemas.openxmlformats.org/officeDocument/2006/relationships/hyperlink" Target="https://www.collegebound.org/resources.html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collegeboard.org/" TargetMode="External"/><Relationship Id="rId20" Type="http://schemas.openxmlformats.org/officeDocument/2006/relationships/hyperlink" Target="https://www.commonapp.org/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lincolnlanefoundation.org/" TargetMode="External"/><Relationship Id="rId24" Type="http://schemas.openxmlformats.org/officeDocument/2006/relationships/image" Target="../media/image11.png"/><Relationship Id="rId32" Type="http://schemas.openxmlformats.org/officeDocument/2006/relationships/image" Target="../media/image14.png"/><Relationship Id="rId37" Type="http://schemas.openxmlformats.org/officeDocument/2006/relationships/hyperlink" Target="https://sites.google.com/vbschools.com/militarydependentscholarships/home?scrlybrkr=4315a14d" TargetMode="External"/><Relationship Id="rId5" Type="http://schemas.openxmlformats.org/officeDocument/2006/relationships/hyperlink" Target="https://www.accesscollege.org/" TargetMode="External"/><Relationship Id="rId15" Type="http://schemas.openxmlformats.org/officeDocument/2006/relationships/hyperlink" Target="https://www.accesscollege.org/amy-hall" TargetMode="External"/><Relationship Id="rId23" Type="http://schemas.openxmlformats.org/officeDocument/2006/relationships/hyperlink" Target="https://thehbcuhub.org/our-mission/" TargetMode="External"/><Relationship Id="rId28" Type="http://schemas.openxmlformats.org/officeDocument/2006/relationships/hyperlink" Target="https://www.cognitoforms.com/ACCESSCollegeFoundation/accesscollegefoundationstudentinformationreleaseform2" TargetMode="External"/><Relationship Id="rId36" Type="http://schemas.openxmlformats.org/officeDocument/2006/relationships/image" Target="../media/image16.png"/><Relationship Id="rId10" Type="http://schemas.openxmlformats.org/officeDocument/2006/relationships/image" Target="../media/image5.png"/><Relationship Id="rId19" Type="http://schemas.openxmlformats.org/officeDocument/2006/relationships/image" Target="../media/image8.jpg"/><Relationship Id="rId31" Type="http://schemas.openxmlformats.org/officeDocument/2006/relationships/hyperlink" Target="https://nces.ed.gov/collegenavigator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apply.questbridge.org/apply/" TargetMode="External"/><Relationship Id="rId14" Type="http://schemas.openxmlformats.org/officeDocument/2006/relationships/image" Target="../media/image7.png"/><Relationship Id="rId22" Type="http://schemas.openxmlformats.org/officeDocument/2006/relationships/image" Target="../media/image10.png"/><Relationship Id="rId27" Type="http://schemas.openxmlformats.org/officeDocument/2006/relationships/hyperlink" Target="https://www.cognitoforms.com/ACCESSCollegeFoundation/feewaiverfeepaymentapplication20212022" TargetMode="External"/><Relationship Id="rId30" Type="http://schemas.openxmlformats.org/officeDocument/2006/relationships/hyperlink" Target="https://www.strivescan.com/virginia/" TargetMode="External"/><Relationship Id="rId35" Type="http://schemas.openxmlformats.org/officeDocument/2006/relationships/hyperlink" Target="https://www.volunteerhr.org/youth?layoutViewMode=tabl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s://www.cognitoforms.com/ACCESSCollegeFoundation/ACCESSCollegeFoundationStudentInformationRelease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ognitoforms.com/ACCESSCollegeFoundation/FAFSACompletionWorksheetFSAIDAlreadyCompleted" TargetMode="External"/><Relationship Id="rId5" Type="http://schemas.openxmlformats.org/officeDocument/2006/relationships/hyperlink" Target="https://studentaid.gov/fsa-id/create-account/launch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gnitoforms.com/ACCESSCollegeFoundation/feewaiverfeepaymentapplication20212022" TargetMode="External"/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ognitoforms.com/ACCESSCollegeFoundation/accesscollegefoundationstudentinformationreleaseform2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hyperlink" Target="https://www.cognitoforms.com/ACCESSCollegeFoundation/seniorinterestsurvey20212022" TargetMode="External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uto.edu/" TargetMode="External"/><Relationship Id="rId13" Type="http://schemas.openxmlformats.org/officeDocument/2006/relationships/hyperlink" Target="https://techcenter.vbschools.com/" TargetMode="External"/><Relationship Id="rId18" Type="http://schemas.openxmlformats.org/officeDocument/2006/relationships/image" Target="../media/image24.png"/><Relationship Id="rId3" Type="http://schemas.openxmlformats.org/officeDocument/2006/relationships/hyperlink" Target="https://www.virginiashiprepair.org/" TargetMode="External"/><Relationship Id="rId7" Type="http://schemas.openxmlformats.org/officeDocument/2006/relationships/hyperlink" Target="https://alphacollegeofrealestate.com/" TargetMode="External"/><Relationship Id="rId12" Type="http://schemas.openxmlformats.org/officeDocument/2006/relationships/hyperlink" Target="https://www.artinstitutes.edu/" TargetMode="External"/><Relationship Id="rId17" Type="http://schemas.openxmlformats.org/officeDocument/2006/relationships/hyperlink" Target="https://www.usa.gov/join-military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sealiftcomand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aulmitchell.edu/virginiabeach" TargetMode="External"/><Relationship Id="rId11" Type="http://schemas.openxmlformats.org/officeDocument/2006/relationships/hyperlink" Target="https://www.ecpi.edu/college-of-culinary-arts/programs/culinary-arts" TargetMode="External"/><Relationship Id="rId5" Type="http://schemas.openxmlformats.org/officeDocument/2006/relationships/hyperlink" Target="https://www.shipperschoice.com/" TargetMode="External"/><Relationship Id="rId15" Type="http://schemas.openxmlformats.org/officeDocument/2006/relationships/hyperlink" Target="https://www.ecpi.edu/" TargetMode="External"/><Relationship Id="rId10" Type="http://schemas.openxmlformats.org/officeDocument/2006/relationships/hyperlink" Target="https://sentara.edu/" TargetMode="External"/><Relationship Id="rId4" Type="http://schemas.openxmlformats.org/officeDocument/2006/relationships/hyperlink" Target="http://www.shiprepairtraining.com/" TargetMode="External"/><Relationship Id="rId9" Type="http://schemas.openxmlformats.org/officeDocument/2006/relationships/hyperlink" Target="https://www.tcc.edu/" TargetMode="External"/><Relationship Id="rId14" Type="http://schemas.openxmlformats.org/officeDocument/2006/relationships/hyperlink" Target="https://advancedtechnologycenter.vbschools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gnitoforms.com/ACCESSCollegeFoundation/juniorinterestsurvey20212022" TargetMode="External"/><Relationship Id="rId3" Type="http://schemas.openxmlformats.org/officeDocument/2006/relationships/hyperlink" Target="https://www.cognitoforms.com/ACCESSCollegeFoundation/accesscollegefoundationstudentinformationreleaseform2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s://www.cognitoforms.com/ACCESSCollegeFoundation/feewaiverfeepaymentapplication20212022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AMYHALL@ACCESSCOLLEGE.ORG" TargetMode="External"/><Relationship Id="rId3" Type="http://schemas.openxmlformats.org/officeDocument/2006/relationships/hyperlink" Target="https://www.cognitoforms.com/ACCESSCollegeFoundation/khanacademypacket" TargetMode="External"/><Relationship Id="rId7" Type="http://schemas.openxmlformats.org/officeDocument/2006/relationships/hyperlink" Target="https://www.khanacademy.org/join/AE4HDYJ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patbkNnnAQ4" TargetMode="External"/><Relationship Id="rId5" Type="http://schemas.openxmlformats.org/officeDocument/2006/relationships/hyperlink" Target="https://www.collegeboard.org/" TargetMode="External"/><Relationship Id="rId4" Type="http://schemas.openxmlformats.org/officeDocument/2006/relationships/hyperlink" Target="https://www.khanacademy.org/" TargetMode="Externa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.cappex.com/register/cbogeneral/create/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28.jpg"/><Relationship Id="rId7" Type="http://schemas.openxmlformats.org/officeDocument/2006/relationships/image" Target="../media/image31.png"/><Relationship Id="rId12" Type="http://schemas.openxmlformats.org/officeDocument/2006/relationships/hyperlink" Target="https://www.raise.m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vawizard.org/wizard/home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30.jpg"/><Relationship Id="rId15" Type="http://schemas.openxmlformats.org/officeDocument/2006/relationships/image" Target="../media/image35.png"/><Relationship Id="rId10" Type="http://schemas.openxmlformats.org/officeDocument/2006/relationships/hyperlink" Target="https://myfuture.com/college/planning/college-planning-timeline?gclid=Cj0KCQiA0fr_BRDaARIsAABw4Et6YYHo-HmPAIuKSKitrM4RO8St5c9rC6WrF-K_yAKFLhIT2nuu8kkaAg6nEALw_wcB&amp;gclsrc=aw.ds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hyperlink" Target="https://accesscollege.org/sites/default/files/ACCESS_Handbook_JR_20-21-FULL-web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aise.me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gfuture.collegeboard.org/get-in/applying-101/how-to-start-getting-ready-for-college-in-9th-and-10th-grade" TargetMode="External"/><Relationship Id="rId5" Type="http://schemas.openxmlformats.org/officeDocument/2006/relationships/image" Target="../media/image37.png"/><Relationship Id="rId4" Type="http://schemas.openxmlformats.org/officeDocument/2006/relationships/hyperlink" Target="https://www.cognitoforms.com/ACCESSCollegeFoundation/_10thgradeputonyouragame20212022" TargetMode="External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aise.me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gfuture.collegeboard.org/get-in/applying-101/how-to-start-getting-ready-for-college-in-9th-and-10th-grade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s://www.cognitoforms.com/ACCESSCollegeFoundation/_9thgradeputonyouragame20212022" TargetMode="Externa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descr="Bitmoj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01750" y="1768275"/>
            <a:ext cx="2716400" cy="27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0493" y="0"/>
            <a:ext cx="968400" cy="503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" name="Google Shape;57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8948" y="1181011"/>
            <a:ext cx="1043100" cy="28121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" name="Google Shape;58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8942" y="1569325"/>
            <a:ext cx="1480919" cy="2812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2777" y="665700"/>
            <a:ext cx="2109208" cy="2812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" name="Google Shape;60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21175" y="1172100"/>
            <a:ext cx="1043100" cy="29902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" name="Google Shape;61;p13"/>
          <p:cNvSpPr txBox="1"/>
          <p:nvPr/>
        </p:nvSpPr>
        <p:spPr>
          <a:xfrm>
            <a:off x="1071275" y="212075"/>
            <a:ext cx="125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Scholarships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272550" y="529675"/>
            <a:ext cx="1617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Amatic SC"/>
                <a:ea typeface="Amatic SC"/>
                <a:cs typeface="Amatic SC"/>
                <a:sym typeface="Amatic SC"/>
              </a:rPr>
              <a:t>Mrs. </a:t>
            </a:r>
            <a:r>
              <a:rPr lang="en" sz="21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15"/>
              </a:rPr>
              <a:t>Hall’s </a:t>
            </a:r>
            <a:r>
              <a:rPr lang="en" sz="2100" b="1">
                <a:latin typeface="Amatic SC"/>
                <a:ea typeface="Amatic SC"/>
                <a:cs typeface="Amatic SC"/>
                <a:sym typeface="Amatic SC"/>
              </a:rPr>
              <a:t>Office</a:t>
            </a:r>
            <a:endParaRPr sz="21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482575" y="968200"/>
            <a:ext cx="267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16"/>
              </a:rPr>
              <a:t>-Sign up for the SAT here!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482575" y="1294525"/>
            <a:ext cx="243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17"/>
              </a:rPr>
              <a:t>-</a:t>
            </a:r>
            <a:r>
              <a:rPr lang="en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17"/>
              </a:rPr>
              <a:t>sign up for the act here!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450400" y="1604475"/>
            <a:ext cx="243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18"/>
              </a:rPr>
              <a:t>-take a virtual college tour here!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491877" y="1632175"/>
            <a:ext cx="1851650" cy="11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603600" y="1806827"/>
            <a:ext cx="764425" cy="222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482950" y="1666125"/>
            <a:ext cx="764426" cy="54307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" name="Google Shape;69;p13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498613" y="2209200"/>
            <a:ext cx="733107" cy="503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0" name="Google Shape;70;p13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572675" y="2260795"/>
            <a:ext cx="795362" cy="400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" name="Google Shape;71;p13"/>
          <p:cNvSpPr txBox="1"/>
          <p:nvPr/>
        </p:nvSpPr>
        <p:spPr>
          <a:xfrm>
            <a:off x="1790700" y="3855000"/>
            <a:ext cx="4000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Fill out these forms ASAP!</a:t>
            </a:r>
            <a:endParaRPr sz="20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  <a:hlinkClick r:id="rId2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FEE Waiver Application</a:t>
            </a:r>
            <a:endParaRPr sz="2000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  <a:hlinkClick r:id="rId2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Student Release Form</a:t>
            </a:r>
            <a:endParaRPr sz="2000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2585312" y="4006000"/>
            <a:ext cx="1083926" cy="8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 flipH="1">
            <a:off x="5623787" y="4006000"/>
            <a:ext cx="1083926" cy="8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5482575" y="1884875"/>
            <a:ext cx="251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0"/>
              </a:rPr>
              <a:t>-attend a virtual college fair here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5" name="Google Shape;75;p13">
            <a:hlinkClick r:id="rId31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52425" y="4539875"/>
            <a:ext cx="1480900" cy="3238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" name="Google Shape;76;p13">
            <a:hlinkClick r:id="rId33"/>
          </p:cNvPr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 rot="606178">
            <a:off x="5895493" y="3305813"/>
            <a:ext cx="1855242" cy="55582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" name="Google Shape;77;p13">
            <a:hlinkClick r:id="rId35"/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 rot="518625">
            <a:off x="6382675" y="3982275"/>
            <a:ext cx="1718241" cy="3238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" name="Google Shape;78;p13">
            <a:hlinkClick r:id="rId37"/>
          </p:cNvPr>
          <p:cNvSpPr/>
          <p:nvPr/>
        </p:nvSpPr>
        <p:spPr>
          <a:xfrm rot="-5400000">
            <a:off x="-1037275" y="1203900"/>
            <a:ext cx="2514016" cy="400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Military Dependent Scholarships</a:t>
            </a:r>
          </a:p>
        </p:txBody>
      </p:sp>
      <p:sp>
        <p:nvSpPr>
          <p:cNvPr id="79" name="Google Shape;79;p13"/>
          <p:cNvSpPr txBox="1"/>
          <p:nvPr/>
        </p:nvSpPr>
        <p:spPr>
          <a:xfrm>
            <a:off x="8115500" y="4312200"/>
            <a:ext cx="1617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  <a:hlinkClick r:id="rId3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Additional </a:t>
            </a:r>
            <a:endParaRPr sz="21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  <a:hlinkClick r:id="rId3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Resources</a:t>
            </a:r>
            <a:endParaRPr sz="19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 descr="mone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9">
            <a:off x="271398" y="2629160"/>
            <a:ext cx="2101053" cy="23737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447675" y="76200"/>
            <a:ext cx="6591300" cy="26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Amatic SC"/>
                <a:ea typeface="Amatic SC"/>
                <a:cs typeface="Amatic SC"/>
                <a:sym typeface="Amatic SC"/>
              </a:rPr>
              <a:t>Senior FAFSA INFO</a:t>
            </a:r>
            <a:endParaRPr sz="32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AutoNum type="arabicPeriod"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FAFSA SEASON BEGINS OCTOBER 1, 2021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AutoNum type="arabicPeriod"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APPOINTMENTS WILL BEGIN OCTOBER 4, 2021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AutoNum type="arabicPeriod"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MAKE YOUR APPT. WITH ME HERE (TAKE NOTE OF LIST OF ITEMS TO BRING)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AutoNum type="arabicPeriod"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CREATE YOUR FSA ID FOR </a:t>
            </a:r>
            <a:r>
              <a:rPr lang="en" sz="2000" b="1" u="sng">
                <a:latin typeface="Amatic SC"/>
                <a:ea typeface="Amatic SC"/>
                <a:cs typeface="Amatic SC"/>
                <a:sym typeface="Amatic SC"/>
              </a:rPr>
              <a:t>YOU </a:t>
            </a: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AND </a:t>
            </a:r>
            <a:r>
              <a:rPr lang="en" sz="2000" b="1" u="sng">
                <a:latin typeface="Amatic SC"/>
                <a:ea typeface="Amatic SC"/>
                <a:cs typeface="Amatic SC"/>
                <a:sym typeface="Amatic SC"/>
              </a:rPr>
              <a:t>ONE PARENT</a:t>
            </a:r>
            <a:r>
              <a:rPr lang="en" sz="2600" b="1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sz="2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5"/>
              </a:rPr>
              <a:t>HERE</a:t>
            </a:r>
            <a:r>
              <a:rPr lang="en" sz="20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5"/>
              </a:rPr>
              <a:t> </a:t>
            </a:r>
            <a:r>
              <a:rPr lang="en" sz="2000" b="1" u="sng">
                <a:latin typeface="Amatic SC"/>
                <a:ea typeface="Amatic SC"/>
                <a:cs typeface="Amatic SC"/>
                <a:sym typeface="Amatic SC"/>
              </a:rPr>
              <a:t>BEFORE OUR APPT.</a:t>
            </a:r>
            <a:endParaRPr sz="2000" b="1" u="sng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AutoNum type="arabicPeriod"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FILL OUT THE FAFSA CONSULTATION FORM </a:t>
            </a:r>
            <a:r>
              <a:rPr lang="en" sz="23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6"/>
              </a:rPr>
              <a:t>HERE </a:t>
            </a: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AND ACCESS FORM </a:t>
            </a:r>
            <a:r>
              <a:rPr lang="en" sz="25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7"/>
              </a:rPr>
              <a:t>HERE </a:t>
            </a:r>
            <a:r>
              <a:rPr lang="en" sz="2000" b="1" u="sng">
                <a:latin typeface="Amatic SC"/>
                <a:ea typeface="Amatic SC"/>
                <a:cs typeface="Amatic SC"/>
                <a:sym typeface="Amatic SC"/>
              </a:rPr>
              <a:t>BEFORE OUR APPT</a:t>
            </a: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1275" y="0"/>
            <a:ext cx="9032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561975" y="333375"/>
            <a:ext cx="7467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SENIORS, please fill out these forms </a:t>
            </a:r>
            <a:r>
              <a:rPr lang="en" sz="3400" b="1" u="sng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as soon as possible</a:t>
            </a:r>
            <a:endParaRPr sz="3400" b="1" u="sng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3" name="Google Shape;93;p1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275" y="1095375"/>
            <a:ext cx="1895475" cy="18954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4" name="Google Shape;94;p15"/>
          <p:cNvSpPr txBox="1"/>
          <p:nvPr/>
        </p:nvSpPr>
        <p:spPr>
          <a:xfrm>
            <a:off x="190450" y="3200400"/>
            <a:ext cx="2105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 sz="25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Senior survey</a:t>
            </a:r>
            <a:endParaRPr sz="25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Please fill this out now!</a:t>
            </a:r>
            <a:endParaRPr sz="20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5" name="Google Shape;95;p1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3250" y="1143000"/>
            <a:ext cx="1895475" cy="18954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6" name="Google Shape;96;p15"/>
          <p:cNvSpPr txBox="1"/>
          <p:nvPr/>
        </p:nvSpPr>
        <p:spPr>
          <a:xfrm>
            <a:off x="3067050" y="3200400"/>
            <a:ext cx="20193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6"/>
              </a:rPr>
              <a:t>RELEASE FORM</a:t>
            </a:r>
            <a:endParaRPr sz="22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FILL OUT NOW IF YOU ARE  18!</a:t>
            </a:r>
            <a:endParaRPr sz="1800" b="1" u="sng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FILL OUT WITH PARENT IF UNDER 18</a:t>
            </a:r>
            <a:endParaRPr sz="15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7" name="Google Shape;97;p15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6500" y="1143000"/>
            <a:ext cx="1895475" cy="18954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" name="Google Shape;98;p15"/>
          <p:cNvSpPr txBox="1"/>
          <p:nvPr/>
        </p:nvSpPr>
        <p:spPr>
          <a:xfrm>
            <a:off x="6134100" y="3200400"/>
            <a:ext cx="22956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    </a:t>
            </a:r>
            <a:r>
              <a:rPr lang="en" sz="19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8"/>
              </a:rPr>
              <a:t>FEE WAIVER APPLICATION </a:t>
            </a:r>
            <a:endParaRPr sz="19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(FREE SAT, ACT, AND COLLEGE APPS)</a:t>
            </a:r>
            <a:endParaRPr sz="17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FILL OUT WITH YOUR PARENT ASAP!</a:t>
            </a:r>
            <a:endParaRPr sz="17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9" name="Google Shape;99;p15" descr="Clientmoji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981990">
            <a:off x="4832953" y="3539403"/>
            <a:ext cx="1625869" cy="1625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1619250" y="609600"/>
            <a:ext cx="58959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1381125" y="752475"/>
            <a:ext cx="581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1666875" y="0"/>
            <a:ext cx="5810400" cy="54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latin typeface="Amatic SC"/>
                <a:ea typeface="Amatic SC"/>
                <a:cs typeface="Amatic SC"/>
                <a:sym typeface="Amatic SC"/>
              </a:rPr>
              <a:t>Career and Internship Opportunities</a:t>
            </a:r>
            <a:endParaRPr sz="31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matic SC"/>
              <a:buChar char="●"/>
            </a:pPr>
            <a:r>
              <a:rPr lang="en" sz="1600" b="1">
                <a:solidFill>
                  <a:srgbClr val="201F1E"/>
                </a:solidFill>
                <a:latin typeface="Amatic SC"/>
                <a:ea typeface="Amatic SC"/>
                <a:cs typeface="Amatic SC"/>
                <a:sym typeface="Amatic SC"/>
              </a:rPr>
              <a:t>Ship repair.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https://www.virginiashiprepair.org/</a:t>
            </a:r>
            <a:r>
              <a:rPr lang="en" sz="1600" b="1">
                <a:solidFill>
                  <a:srgbClr val="201F1E"/>
                </a:solidFill>
                <a:latin typeface="Amatic SC"/>
                <a:ea typeface="Amatic SC"/>
                <a:cs typeface="Amatic SC"/>
                <a:sym typeface="Amatic SC"/>
              </a:rPr>
              <a:t> The application process can be found at this link.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http://www.shiprepairtraining.com/</a:t>
            </a:r>
            <a:endParaRPr sz="1600" b="1" u="sng">
              <a:solidFill>
                <a:schemeClr val="hlink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matic SC"/>
              <a:buChar char="●"/>
            </a:pPr>
            <a:r>
              <a:rPr lang="en" sz="1600" b="1">
                <a:solidFill>
                  <a:srgbClr val="201F1E"/>
                </a:solidFill>
                <a:latin typeface="Amatic SC"/>
                <a:ea typeface="Amatic SC"/>
                <a:cs typeface="Amatic SC"/>
                <a:sym typeface="Amatic SC"/>
              </a:rPr>
              <a:t>CDL Truck Driving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5"/>
              </a:rPr>
              <a:t>https://www.shipperschoice.com/</a:t>
            </a:r>
            <a:endParaRPr sz="1600" b="1" u="sng">
              <a:solidFill>
                <a:schemeClr val="hlink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matic SC"/>
              <a:buChar char="●"/>
            </a:pPr>
            <a:r>
              <a:rPr lang="en" sz="1600" b="1">
                <a:solidFill>
                  <a:srgbClr val="201F1E"/>
                </a:solidFill>
                <a:latin typeface="Amatic SC"/>
                <a:ea typeface="Amatic SC"/>
                <a:cs typeface="Amatic SC"/>
                <a:sym typeface="Amatic SC"/>
              </a:rPr>
              <a:t>Cosmetology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6"/>
              </a:rPr>
              <a:t>https://paulmitchell.edu/virginiabeach</a:t>
            </a:r>
            <a:endParaRPr sz="1600" b="1" u="sng">
              <a:solidFill>
                <a:schemeClr val="hlink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matic SC"/>
              <a:buChar char="●"/>
            </a:pPr>
            <a:r>
              <a:rPr lang="en" sz="1600" b="1">
                <a:solidFill>
                  <a:srgbClr val="201F1E"/>
                </a:solidFill>
                <a:latin typeface="Amatic SC"/>
                <a:ea typeface="Amatic SC"/>
                <a:cs typeface="Amatic SC"/>
                <a:sym typeface="Amatic SC"/>
              </a:rPr>
              <a:t>Real Estate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7"/>
              </a:rPr>
              <a:t>https://alphacollegeofrealestate.com/</a:t>
            </a:r>
            <a:endParaRPr sz="1600" b="1" u="sng">
              <a:solidFill>
                <a:schemeClr val="hlink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matic SC"/>
              <a:buChar char="●"/>
            </a:pPr>
            <a:r>
              <a:rPr lang="en" sz="1600" b="1">
                <a:solidFill>
                  <a:srgbClr val="201F1E"/>
                </a:solidFill>
                <a:latin typeface="Amatic SC"/>
                <a:ea typeface="Amatic SC"/>
                <a:cs typeface="Amatic SC"/>
                <a:sym typeface="Amatic SC"/>
              </a:rPr>
              <a:t>ATI (auto, commercial driving, diesel vehicle, hvac, welding)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8"/>
              </a:rPr>
              <a:t>https://auto.edu/</a:t>
            </a:r>
            <a:endParaRPr sz="1600" b="1" u="sng">
              <a:solidFill>
                <a:schemeClr val="hlink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matic SC"/>
              <a:buChar char="●"/>
            </a:pPr>
            <a:r>
              <a:rPr lang="en" sz="1600" b="1">
                <a:solidFill>
                  <a:srgbClr val="201F1E"/>
                </a:solidFill>
                <a:latin typeface="Amatic SC"/>
                <a:ea typeface="Amatic SC"/>
                <a:cs typeface="Amatic SC"/>
                <a:sym typeface="Amatic SC"/>
              </a:rPr>
              <a:t>TCC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9"/>
              </a:rPr>
              <a:t>https://www.tcc.edu/</a:t>
            </a:r>
            <a:endParaRPr sz="1600" b="1" u="sng">
              <a:solidFill>
                <a:schemeClr val="hlink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matic SC"/>
              <a:buChar char="●"/>
            </a:pPr>
            <a:r>
              <a:rPr lang="en" sz="1600" b="1">
                <a:solidFill>
                  <a:srgbClr val="201F1E"/>
                </a:solidFill>
                <a:latin typeface="Amatic SC"/>
                <a:ea typeface="Amatic SC"/>
                <a:cs typeface="Amatic SC"/>
                <a:sym typeface="Amatic SC"/>
              </a:rPr>
              <a:t>Nursing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10"/>
              </a:rPr>
              <a:t>https://sentara.edu/</a:t>
            </a:r>
            <a:endParaRPr sz="1600" b="1" u="sng">
              <a:solidFill>
                <a:schemeClr val="hlink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matic SC"/>
              <a:buChar char="●"/>
            </a:pPr>
            <a:r>
              <a:rPr lang="en" sz="1600" b="1">
                <a:solidFill>
                  <a:srgbClr val="201F1E"/>
                </a:solidFill>
                <a:latin typeface="Amatic SC"/>
                <a:ea typeface="Amatic SC"/>
                <a:cs typeface="Amatic SC"/>
                <a:sym typeface="Amatic SC"/>
              </a:rPr>
              <a:t>Culinary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11"/>
              </a:rPr>
              <a:t>https://www.ecpi.edu/college-of-culinary-arts/programs/culinary-arts</a:t>
            </a:r>
            <a:r>
              <a:rPr lang="en" sz="1600" b="1">
                <a:solidFill>
                  <a:srgbClr val="201F1E"/>
                </a:solidFill>
                <a:latin typeface="Amatic SC"/>
                <a:ea typeface="Amatic SC"/>
                <a:cs typeface="Amatic SC"/>
                <a:sym typeface="Amatic SC"/>
              </a:rPr>
              <a:t>  or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12"/>
              </a:rPr>
              <a:t>https://www.artinstitutes.edu/</a:t>
            </a:r>
            <a:endParaRPr sz="1600" b="1" u="sng">
              <a:solidFill>
                <a:schemeClr val="hlink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matic SC"/>
              <a:buChar char="●"/>
            </a:pPr>
            <a:r>
              <a:rPr lang="en" sz="1600" b="1">
                <a:solidFill>
                  <a:srgbClr val="201F1E"/>
                </a:solidFill>
                <a:latin typeface="Amatic SC"/>
                <a:ea typeface="Amatic SC"/>
                <a:cs typeface="Amatic SC"/>
                <a:sym typeface="Amatic SC"/>
              </a:rPr>
              <a:t>VB Tech Center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13"/>
              </a:rPr>
              <a:t>https://techcenter.vbschools.com/</a:t>
            </a:r>
            <a:endParaRPr sz="1600" b="1" u="sng">
              <a:solidFill>
                <a:schemeClr val="hlink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matic SC"/>
              <a:buChar char="●"/>
            </a:pPr>
            <a:r>
              <a:rPr lang="en" sz="1600" b="1">
                <a:solidFill>
                  <a:srgbClr val="201F1E"/>
                </a:solidFill>
                <a:latin typeface="Amatic SC"/>
                <a:ea typeface="Amatic SC"/>
                <a:cs typeface="Amatic SC"/>
                <a:sym typeface="Amatic SC"/>
              </a:rPr>
              <a:t>VB ACT 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14"/>
              </a:rPr>
              <a:t>https://advancedtechnologycenter.vbschools.com/</a:t>
            </a:r>
            <a:endParaRPr sz="1600" b="1" u="sng">
              <a:solidFill>
                <a:schemeClr val="hlink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matic SC"/>
              <a:buChar char="●"/>
            </a:pPr>
            <a:r>
              <a:rPr lang="en" sz="1600" b="1">
                <a:solidFill>
                  <a:srgbClr val="201F1E"/>
                </a:solidFill>
                <a:latin typeface="Amatic SC"/>
                <a:ea typeface="Amatic SC"/>
                <a:cs typeface="Amatic SC"/>
                <a:sym typeface="Amatic SC"/>
              </a:rPr>
              <a:t>ECPI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15"/>
              </a:rPr>
              <a:t>https://www.ecpi.edu/</a:t>
            </a:r>
            <a:endParaRPr sz="1600" b="1" u="sng">
              <a:solidFill>
                <a:schemeClr val="hlink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matic SC"/>
              <a:buChar char="●"/>
            </a:pPr>
            <a:r>
              <a:rPr lang="en" sz="1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Military sealift command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16"/>
              </a:rPr>
              <a:t>HTTPS://SEALIFTCOMAND.COM/</a:t>
            </a:r>
            <a:endParaRPr sz="1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matic SC"/>
              <a:buChar char="●"/>
            </a:pPr>
            <a:r>
              <a:rPr lang="en" sz="1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Military </a:t>
            </a:r>
            <a:r>
              <a:rPr lang="en" sz="1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17"/>
              </a:rPr>
              <a:t>usa.gov/join-military</a:t>
            </a:r>
            <a:endParaRPr sz="1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u="sng">
              <a:solidFill>
                <a:schemeClr val="hlink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16" descr="Clientmoji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962775" y="2962275"/>
            <a:ext cx="2181225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3675" y="1267375"/>
            <a:ext cx="1895475" cy="18954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p17"/>
          <p:cNvSpPr txBox="1"/>
          <p:nvPr/>
        </p:nvSpPr>
        <p:spPr>
          <a:xfrm>
            <a:off x="3210963" y="3357275"/>
            <a:ext cx="2266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RELEASE FORM</a:t>
            </a:r>
            <a:endParaRPr sz="1800" b="1" u="sng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FILL OUT WITH PARENT IF UNDER 18</a:t>
            </a:r>
            <a:endParaRPr/>
          </a:p>
        </p:txBody>
      </p:sp>
      <p:pic>
        <p:nvPicPr>
          <p:cNvPr id="114" name="Google Shape;114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4300" y="1267375"/>
            <a:ext cx="1895475" cy="18954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Google Shape;115;p17"/>
          <p:cNvSpPr txBox="1"/>
          <p:nvPr/>
        </p:nvSpPr>
        <p:spPr>
          <a:xfrm>
            <a:off x="6150175" y="3290325"/>
            <a:ext cx="27930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    </a:t>
            </a:r>
            <a:r>
              <a:rPr lang="en" sz="1900" b="1" u="sng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FEE WAIVER APPLICATION </a:t>
            </a:r>
            <a:endParaRPr sz="19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(FREE SAT, ACT, AND COLLEGE APPS)</a:t>
            </a:r>
            <a:endParaRPr sz="17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FILL OUT WITH YOUR PARENT ASAP!</a:t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1333425" y="-124350"/>
            <a:ext cx="60219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Amatic SC"/>
                <a:ea typeface="Amatic SC"/>
                <a:cs typeface="Amatic SC"/>
                <a:sym typeface="Amatic SC"/>
              </a:rPr>
              <a:t>           Juniors</a:t>
            </a:r>
            <a:endParaRPr sz="41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please fill out these forms </a:t>
            </a:r>
            <a:r>
              <a:rPr lang="en" sz="3400" b="1" u="sng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as soon as possible</a:t>
            </a:r>
            <a:endParaRPr sz="3400" b="1" u="sng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900" y="1267375"/>
            <a:ext cx="2022950" cy="20229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8" name="Google Shape;118;p17"/>
          <p:cNvSpPr txBox="1"/>
          <p:nvPr/>
        </p:nvSpPr>
        <p:spPr>
          <a:xfrm>
            <a:off x="516500" y="3414650"/>
            <a:ext cx="2066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r>
              <a:rPr lang="en" sz="22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8"/>
              </a:rPr>
              <a:t>Junior survey</a:t>
            </a:r>
            <a:endParaRPr sz="22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Please fill this out now!</a:t>
            </a:r>
            <a:endParaRPr sz="20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7" descr="Clientmoji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71850" y="4096800"/>
            <a:ext cx="1046700" cy="10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707800" y="420850"/>
            <a:ext cx="6188700" cy="4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latin typeface="Amatic SC"/>
                <a:ea typeface="Amatic SC"/>
                <a:cs typeface="Amatic SC"/>
                <a:sym typeface="Amatic SC"/>
              </a:rPr>
              <a:t>JUNIOR KHAN ACADEMY (SAT PREP)</a:t>
            </a:r>
            <a:endParaRPr sz="31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matic SC"/>
              <a:buAutoNum type="arabicPeriod"/>
            </a:pPr>
            <a:r>
              <a:rPr lang="en" sz="2100" b="1">
                <a:latin typeface="Amatic SC"/>
                <a:ea typeface="Amatic SC"/>
                <a:cs typeface="Amatic SC"/>
                <a:sym typeface="Amatic SC"/>
              </a:rPr>
              <a:t>YOU </a:t>
            </a:r>
            <a:r>
              <a:rPr lang="en" sz="2500" b="1" u="sng">
                <a:latin typeface="Amatic SC"/>
                <a:ea typeface="Amatic SC"/>
                <a:cs typeface="Amatic SC"/>
                <a:sym typeface="Amatic SC"/>
              </a:rPr>
              <a:t>MUST </a:t>
            </a:r>
            <a:r>
              <a:rPr lang="en" sz="2100" b="1">
                <a:latin typeface="Amatic SC"/>
                <a:ea typeface="Amatic SC"/>
                <a:cs typeface="Amatic SC"/>
                <a:sym typeface="Amatic SC"/>
              </a:rPr>
              <a:t>FILL OUT </a:t>
            </a:r>
            <a:r>
              <a:rPr lang="en" sz="35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THIS FORM</a:t>
            </a:r>
            <a:r>
              <a:rPr lang="en" sz="2100" b="1">
                <a:latin typeface="Amatic SC"/>
                <a:ea typeface="Amatic SC"/>
                <a:cs typeface="Amatic SC"/>
                <a:sym typeface="Amatic SC"/>
              </a:rPr>
              <a:t> TO PARTICIPATE </a:t>
            </a:r>
            <a:endParaRPr sz="21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matic SC"/>
              <a:buAutoNum type="arabicPeriod"/>
            </a:pPr>
            <a:r>
              <a:rPr lang="en" sz="2100" b="1">
                <a:latin typeface="Amatic SC"/>
                <a:ea typeface="Amatic SC"/>
                <a:cs typeface="Amatic SC"/>
                <a:sym typeface="Amatic SC"/>
              </a:rPr>
              <a:t>LINK YOUR</a:t>
            </a:r>
            <a:r>
              <a:rPr lang="en" sz="21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 KHAN ACADEMY</a:t>
            </a:r>
            <a:r>
              <a:rPr lang="en" sz="2100" b="1">
                <a:latin typeface="Amatic SC"/>
                <a:ea typeface="Amatic SC"/>
                <a:cs typeface="Amatic SC"/>
                <a:sym typeface="Amatic SC"/>
              </a:rPr>
              <a:t> AND </a:t>
            </a:r>
            <a:r>
              <a:rPr lang="en" sz="21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5"/>
              </a:rPr>
              <a:t>COLLEGE BOARD</a:t>
            </a:r>
            <a:r>
              <a:rPr lang="en" sz="2100" b="1">
                <a:latin typeface="Amatic SC"/>
                <a:ea typeface="Amatic SC"/>
                <a:cs typeface="Amatic SC"/>
                <a:sym typeface="Amatic SC"/>
              </a:rPr>
              <a:t> ACCOUNTS.</a:t>
            </a:r>
            <a:endParaRPr sz="21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sz="21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6"/>
              </a:rPr>
              <a:t>HERE IS A TUTORIAL</a:t>
            </a:r>
            <a:endParaRPr sz="21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matic SC"/>
              <a:buAutoNum type="arabicPeriod"/>
            </a:pPr>
            <a:r>
              <a:rPr lang="en" sz="2100" b="1">
                <a:latin typeface="Amatic SC"/>
                <a:ea typeface="Amatic SC"/>
                <a:cs typeface="Amatic SC"/>
                <a:sym typeface="Amatic SC"/>
              </a:rPr>
              <a:t>ADD ME AS YOUR COACH USING THIS CLASS CODE: </a:t>
            </a:r>
            <a:r>
              <a:rPr lang="en" sz="21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7"/>
              </a:rPr>
              <a:t>AE4HDYJD</a:t>
            </a:r>
            <a:endParaRPr sz="21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matic SC"/>
              <a:buAutoNum type="arabicPeriod"/>
            </a:pPr>
            <a:r>
              <a:rPr lang="en" sz="2100" b="1">
                <a:latin typeface="Amatic SC"/>
                <a:ea typeface="Amatic SC"/>
                <a:cs typeface="Amatic SC"/>
                <a:sym typeface="Amatic SC"/>
              </a:rPr>
              <a:t>EMAIL ME FOR NEXT STEP</a:t>
            </a:r>
            <a:endParaRPr sz="21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8"/>
              </a:rPr>
              <a:t>AMYHALL@ACCESSCOLLEGE.ORG</a:t>
            </a:r>
            <a:r>
              <a:rPr lang="en" sz="2100" b="1">
                <a:latin typeface="Amatic SC"/>
                <a:ea typeface="Amatic SC"/>
                <a:cs typeface="Amatic SC"/>
                <a:sym typeface="Amatic SC"/>
              </a:rPr>
              <a:t> OR  AHALL834@NPS.K12.VA.US</a:t>
            </a:r>
            <a:endParaRPr sz="21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  <p:pic>
        <p:nvPicPr>
          <p:cNvPr id="125" name="Google Shape;125;p18" descr="readi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5538050" y="12721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 descr="bean bag chair chil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2130575"/>
            <a:ext cx="2898150" cy="28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8150" y="0"/>
            <a:ext cx="5813849" cy="33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4801550" y="306075"/>
            <a:ext cx="223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Junior resources</a:t>
            </a:r>
            <a:endParaRPr sz="24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3" name="Google Shape;133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6200" y="860175"/>
            <a:ext cx="1266825" cy="7429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" name="Google Shape;134;p1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68200" y="911325"/>
            <a:ext cx="1905000" cy="3619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5" name="Google Shape;135;p19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18350" y="1854350"/>
            <a:ext cx="2019300" cy="2762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Google Shape;136;p19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09575" y="1442150"/>
            <a:ext cx="2247900" cy="4762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7" name="Google Shape;137;p19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298926" y="2087268"/>
            <a:ext cx="1829023" cy="8234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982"/>
            </a:gs>
            <a:gs pos="100000">
              <a:srgbClr val="F58F09"/>
            </a:gs>
          </a:gsLst>
          <a:lin ang="5400012" scaled="0"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/>
        </p:nvSpPr>
        <p:spPr>
          <a:xfrm>
            <a:off x="76525" y="66975"/>
            <a:ext cx="37110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    SOPHOMORES</a:t>
            </a:r>
            <a:endParaRPr sz="34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please fill out t</a:t>
            </a:r>
            <a:r>
              <a:rPr lang="en" sz="29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HIS FORM now</a:t>
            </a:r>
            <a:endParaRPr sz="900"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87" y="1421475"/>
            <a:ext cx="2474275" cy="21660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20"/>
          <p:cNvSpPr txBox="1"/>
          <p:nvPr/>
        </p:nvSpPr>
        <p:spPr>
          <a:xfrm>
            <a:off x="942200" y="3644200"/>
            <a:ext cx="2104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10TH GRADE SURVEY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5" name="Google Shape;145;p20" descr="hand point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61531">
            <a:off x="-1194176" y="3375275"/>
            <a:ext cx="3790951" cy="3790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5069375" y="1463400"/>
            <a:ext cx="3462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</a:t>
            </a:r>
            <a:r>
              <a:rPr lang="en" sz="26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  10th grade resources</a:t>
            </a:r>
            <a:endParaRPr sz="26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7" name="Google Shape;147;p2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35103" y="2129450"/>
            <a:ext cx="1514750" cy="15147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0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53650" y="2648700"/>
            <a:ext cx="1744100" cy="3695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/>
        </p:nvSpPr>
        <p:spPr>
          <a:xfrm>
            <a:off x="573900" y="57400"/>
            <a:ext cx="5299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   FRESHMEN</a:t>
            </a:r>
            <a:endParaRPr sz="34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please fill out t</a:t>
            </a:r>
            <a:r>
              <a:rPr lang="en" sz="29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HIS FORM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025" y="1368400"/>
            <a:ext cx="2857500" cy="28575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5" name="Google Shape;155;p21"/>
          <p:cNvSpPr txBox="1"/>
          <p:nvPr/>
        </p:nvSpPr>
        <p:spPr>
          <a:xfrm>
            <a:off x="2745125" y="4342450"/>
            <a:ext cx="198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9TH GRADE SURVEY</a:t>
            </a:r>
            <a:endParaRPr sz="22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6" name="Google Shape;156;p21" descr="Clientmoj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63303">
            <a:off x="-483968" y="3245933"/>
            <a:ext cx="2589983" cy="258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1478" y="1877175"/>
            <a:ext cx="1514750" cy="15147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1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46800" y="3681700"/>
            <a:ext cx="1744100" cy="3695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9" name="Google Shape;159;p21"/>
          <p:cNvSpPr txBox="1"/>
          <p:nvPr/>
        </p:nvSpPr>
        <p:spPr>
          <a:xfrm>
            <a:off x="5834550" y="12147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  9th grade resources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411</Words>
  <Application>Microsoft Office PowerPoint</Application>
  <PresentationFormat>On-screen Show (16:9)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Amatic SC</vt:lpstr>
      <vt:lpstr>Arial</vt:lpstr>
      <vt:lpstr>Pacifico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Joyner</dc:creator>
  <cp:lastModifiedBy>Christopher Joyner</cp:lastModifiedBy>
  <cp:revision>1</cp:revision>
  <dcterms:modified xsi:type="dcterms:W3CDTF">2021-09-15T12:06:44Z</dcterms:modified>
</cp:coreProperties>
</file>